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7"/>
  </p:handoutMasterIdLst>
  <p:sldIdLst>
    <p:sldId id="256" r:id="rId4"/>
    <p:sldId id="262" r:id="rId5"/>
    <p:sldId id="261" r:id="rId6"/>
    <p:sldId id="312" r:id="rId7"/>
    <p:sldId id="268" r:id="rId8"/>
    <p:sldId id="310" r:id="rId9"/>
    <p:sldId id="311" r:id="rId10"/>
    <p:sldId id="264" r:id="rId11"/>
    <p:sldId id="313" r:id="rId12"/>
    <p:sldId id="314" r:id="rId13"/>
    <p:sldId id="272" r:id="rId14"/>
    <p:sldId id="271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124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618977" y="898339"/>
            <a:ext cx="668669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Anime Recommendation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System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323776" y="5321553"/>
            <a:ext cx="520065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Presented By: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Noah Solomon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Mohamed Abo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Mokh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Emilia Zorin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807E79-73A0-458E-8C95-8FF9CB65E729}"/>
              </a:ext>
            </a:extLst>
          </p:cNvPr>
          <p:cNvSpPr/>
          <p:nvPr/>
        </p:nvSpPr>
        <p:spPr>
          <a:xfrm>
            <a:off x="3770998" y="140295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ניסויים ותוצאות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2C99AC-1DAA-45EF-B2DE-302536229418}"/>
              </a:ext>
            </a:extLst>
          </p:cNvPr>
          <p:cNvSpPr txBox="1"/>
          <p:nvPr/>
        </p:nvSpPr>
        <p:spPr>
          <a:xfrm>
            <a:off x="4845158" y="1193723"/>
            <a:ext cx="220159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b="1" u="sng" dirty="0"/>
              <a:t>קלט</a:t>
            </a:r>
            <a:r>
              <a:rPr lang="he-IL" dirty="0"/>
              <a:t>: </a:t>
            </a:r>
            <a:r>
              <a:rPr lang="en-US" dirty="0" err="1"/>
              <a:t>hajime</a:t>
            </a:r>
            <a:r>
              <a:rPr lang="en-US" dirty="0"/>
              <a:t> no </a:t>
            </a:r>
            <a:r>
              <a:rPr lang="en-US" dirty="0" err="1"/>
              <a:t>ippo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BEAD59-4803-40E9-8945-EDA7546CF467}"/>
              </a:ext>
            </a:extLst>
          </p:cNvPr>
          <p:cNvSpPr txBox="1"/>
          <p:nvPr/>
        </p:nvSpPr>
        <p:spPr>
          <a:xfrm>
            <a:off x="6027133" y="1908700"/>
            <a:ext cx="6024907" cy="4609576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EADE88-0F29-46AF-95B7-C773EBE15539}"/>
              </a:ext>
            </a:extLst>
          </p:cNvPr>
          <p:cNvSpPr txBox="1"/>
          <p:nvPr/>
        </p:nvSpPr>
        <p:spPr>
          <a:xfrm>
            <a:off x="139960" y="2062485"/>
            <a:ext cx="5805997" cy="3845224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57F215FB-09AB-4793-A671-E3872B12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r="9255"/>
          <a:stretch/>
        </p:blipFill>
        <p:spPr>
          <a:xfrm>
            <a:off x="6182420" y="2141512"/>
            <a:ext cx="5805997" cy="414463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C1F61DDF-9E80-488D-9C96-9A3EC31BC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" r="9101"/>
          <a:stretch/>
        </p:blipFill>
        <p:spPr>
          <a:xfrm>
            <a:off x="221136" y="2387367"/>
            <a:ext cx="5643644" cy="32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3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30">
            <a:extLst>
              <a:ext uri="{FF2B5EF4-FFF2-40B4-BE49-F238E27FC236}">
                <a16:creationId xmlns:a16="http://schemas.microsoft.com/office/drawing/2014/main" xmlns="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xmlns="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Isosceles Triangle 8">
            <a:extLst>
              <a:ext uri="{FF2B5EF4-FFF2-40B4-BE49-F238E27FC236}">
                <a16:creationId xmlns:a16="http://schemas.microsoft.com/office/drawing/2014/main" xmlns="" id="{D2B20B8E-C01F-47EC-96BA-34512DE3F26C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xmlns="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B5DA09A-2394-45EC-8AC3-451F389B75B0}"/>
              </a:ext>
            </a:extLst>
          </p:cNvPr>
          <p:cNvSpPr/>
          <p:nvPr/>
        </p:nvSpPr>
        <p:spPr>
          <a:xfrm>
            <a:off x="2727618" y="-150924"/>
            <a:ext cx="6356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ארכיטקטורת המערכת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0046F7-AE34-4929-BA44-BD8B96D9CC55}"/>
              </a:ext>
            </a:extLst>
          </p:cNvPr>
          <p:cNvSpPr txBox="1"/>
          <p:nvPr/>
        </p:nvSpPr>
        <p:spPr>
          <a:xfrm>
            <a:off x="3312334" y="828287"/>
            <a:ext cx="4991952" cy="59657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xmlns="" id="{28FD42E8-E27E-4D8F-AF56-4B5A3163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124" y="1075062"/>
            <a:ext cx="4399217" cy="54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A4E8A1B-8918-4E5E-B6F8-7C5A964B7B22}"/>
              </a:ext>
            </a:extLst>
          </p:cNvPr>
          <p:cNvSpPr/>
          <p:nvPr/>
        </p:nvSpPr>
        <p:spPr>
          <a:xfrm>
            <a:off x="4728735" y="0"/>
            <a:ext cx="2343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אתגרים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A0B6DBE-168E-4148-903B-F846A2E08BEF}"/>
              </a:ext>
            </a:extLst>
          </p:cNvPr>
          <p:cNvSpPr txBox="1"/>
          <p:nvPr/>
        </p:nvSpPr>
        <p:spPr>
          <a:xfrm>
            <a:off x="1686757" y="1420427"/>
            <a:ext cx="941920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הבנה של דרישות המערכת בפועל וכיצד היא אמורה לעבוד.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ביצוע תהליכים על הדטא על מנת להגיע לתוצאות הרצויות.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בחירת שיטות עבודה למערכת.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xmlns="" id="{85CB2EFA-D7B8-40D6-8839-C9D9F1E47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1" y="1554702"/>
            <a:ext cx="2857500" cy="1600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34FBD55A-4C55-4E62-984D-DC7468396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1" y="3894523"/>
            <a:ext cx="2962275" cy="1543050"/>
          </a:xfrm>
          <a:prstGeom prst="rect">
            <a:avLst/>
          </a:prstGeom>
        </p:spPr>
      </p:pic>
      <p:pic>
        <p:nvPicPr>
          <p:cNvPr id="51" name="Picture 50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xmlns="" id="{4115501D-9BF0-4CDE-A983-9424520D3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89452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A4E8A1B-8918-4E5E-B6F8-7C5A964B7B22}"/>
              </a:ext>
            </a:extLst>
          </p:cNvPr>
          <p:cNvSpPr/>
          <p:nvPr/>
        </p:nvSpPr>
        <p:spPr>
          <a:xfrm>
            <a:off x="5025291" y="0"/>
            <a:ext cx="1750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סיכום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A0B6DBE-168E-4148-903B-F846A2E08BEF}"/>
              </a:ext>
            </a:extLst>
          </p:cNvPr>
          <p:cNvSpPr txBox="1"/>
          <p:nvPr/>
        </p:nvSpPr>
        <p:spPr>
          <a:xfrm>
            <a:off x="3799643" y="1421537"/>
            <a:ext cx="7359588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לסיכום, המערכת שלנו מציעה למשתמש אנימה לצפייה בשתי שיטות.</a:t>
            </a:r>
          </a:p>
          <a:p>
            <a:pPr algn="r" rtl="1"/>
            <a:r>
              <a:rPr lang="he-IL" dirty="0"/>
              <a:t>השיטה הראשונה היא מבוססת תוכן והשנייה מבוססת על סינון שיתופי בשימוש</a:t>
            </a:r>
          </a:p>
          <a:p>
            <a:pPr algn="r" rtl="1"/>
            <a:r>
              <a:rPr lang="he-IL" dirty="0"/>
              <a:t>מודל שכנים קרובים.</a:t>
            </a:r>
          </a:p>
          <a:p>
            <a:pPr algn="r" rtl="1"/>
            <a:r>
              <a:rPr lang="he-IL" dirty="0"/>
              <a:t>ניתן לראות כי יש שוני בין תוצאות השיטות וזה משום שאנו עובדים עם דרכי פעולה </a:t>
            </a:r>
          </a:p>
          <a:p>
            <a:pPr algn="r" rtl="1"/>
            <a:r>
              <a:rPr lang="he-IL" dirty="0"/>
              <a:t>שונות עבור כל שיטה.</a:t>
            </a:r>
          </a:p>
          <a:p>
            <a:pPr algn="r" rtl="1"/>
            <a:r>
              <a:rPr lang="he-IL" dirty="0"/>
              <a:t>ניתן היה לשפר את תוצאות המערכת על ידי מיזוג שני השיטות, כלומר בנייה של מערכת היברידית. </a:t>
            </a:r>
          </a:p>
          <a:p>
            <a:pPr algn="r" rtl="1"/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3" name="Picture 2" descr="A picture containing text, doll&#10;&#10;Description automatically generated">
            <a:extLst>
              <a:ext uri="{FF2B5EF4-FFF2-40B4-BE49-F238E27FC236}">
                <a16:creationId xmlns:a16="http://schemas.microsoft.com/office/drawing/2014/main" xmlns="" id="{AAA5B3D5-0582-48D1-90E0-6FE3B2C0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0" y="2678173"/>
            <a:ext cx="3653788" cy="365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F88BC-56E0-4590-B87F-00FE719B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88" y="3760211"/>
            <a:ext cx="1781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7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2D7251-4B39-427F-842D-01C8272FFCCA}"/>
              </a:ext>
            </a:extLst>
          </p:cNvPr>
          <p:cNvSpPr/>
          <p:nvPr/>
        </p:nvSpPr>
        <p:spPr>
          <a:xfrm>
            <a:off x="738326" y="1376038"/>
            <a:ext cx="10715348" cy="261891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/>
                </a:solidFill>
              </a:rPr>
              <a:t>בעידן הטכנולוגי יש המון מערכות המלצה לאנימה.</a:t>
            </a:r>
          </a:p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/>
                </a:solidFill>
              </a:rPr>
              <a:t>ההחלטה שלנו לעשות מערכת המלצה לאנימה גם כן נובעת מכך שכל חברי הצוות חובבים סדרות אנימה.</a:t>
            </a:r>
          </a:p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/>
                </a:solidFill>
              </a:rPr>
              <a:t>בנוסף, על פי דרישת הקורס לבניית מערכת המלצה החלטנו מהמערכת שלנו תהיה על נושא שאהוב על כל חברי הצוות.</a:t>
            </a:r>
          </a:p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/>
                </a:solidFill>
              </a:rPr>
              <a:t>המערכת שלנו, כפי שנתאר אותה בהמשך, משתמשת בשתי שיטות על מנת לתת המלצה למשתמש.</a:t>
            </a:r>
          </a:p>
          <a:p>
            <a:pPr algn="r" rtl="1">
              <a:lnSpc>
                <a:spcPct val="150000"/>
              </a:lnSpc>
            </a:pPr>
            <a:r>
              <a:rPr lang="he-IL" altLang="ko-KR" dirty="0">
                <a:solidFill>
                  <a:schemeClr val="tx1"/>
                </a:solidFill>
              </a:rPr>
              <a:t>בשקופית הבאה נראה את כיצד להשתמש בה.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676EAAC-7B8A-44F5-9C66-17420D09401F}"/>
              </a:ext>
            </a:extLst>
          </p:cNvPr>
          <p:cNvSpPr/>
          <p:nvPr/>
        </p:nvSpPr>
        <p:spPr>
          <a:xfrm>
            <a:off x="3946907" y="-71074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תיאור הבעיה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14F95EC-090A-45E3-A8AD-99BE28A346BD}"/>
              </a:ext>
            </a:extLst>
          </p:cNvPr>
          <p:cNvSpPr/>
          <p:nvPr/>
        </p:nvSpPr>
        <p:spPr>
          <a:xfrm>
            <a:off x="4150050" y="435006"/>
            <a:ext cx="3732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אופן הפעולה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57D0D3E-6630-4A9B-9684-9E20CF0D90EF}"/>
              </a:ext>
            </a:extLst>
          </p:cNvPr>
          <p:cNvSpPr/>
          <p:nvPr/>
        </p:nvSpPr>
        <p:spPr>
          <a:xfrm>
            <a:off x="882705" y="1600784"/>
            <a:ext cx="10715348" cy="2618913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מערכת המלצה אשר בהינתן  קלט מציעה למשתמש הצעות מתאימות בהתאם לשאילתא שהזין.</a:t>
            </a:r>
            <a:endParaRPr lang="en-US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המערכת עובדת באמצעות שיטות המלצה שונות שעל פיהן מציעה למשתמש את ההצעות המתאימות ביותר.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השיטה הראשונה 'מערכת מבוססת תוכן' והשנייה עובדת עם אלגוריתם למידת מכונה </a:t>
            </a:r>
            <a:r>
              <a:rPr lang="en-US" dirty="0">
                <a:solidFill>
                  <a:schemeClr val="tx1"/>
                </a:solidFill>
              </a:rPr>
              <a:t>KNN</a:t>
            </a:r>
            <a:r>
              <a:rPr lang="he-IL" dirty="0">
                <a:solidFill>
                  <a:schemeClr val="tx1"/>
                </a:solidFill>
              </a:rPr>
              <a:t>. </a:t>
            </a:r>
            <a:endParaRPr lang="he-IL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14F95EC-090A-45E3-A8AD-99BE28A346BD}"/>
              </a:ext>
            </a:extLst>
          </p:cNvPr>
          <p:cNvSpPr/>
          <p:nvPr/>
        </p:nvSpPr>
        <p:spPr>
          <a:xfrm>
            <a:off x="4150050" y="435006"/>
            <a:ext cx="3732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אופן הפעולה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57D0D3E-6630-4A9B-9684-9E20CF0D90EF}"/>
              </a:ext>
            </a:extLst>
          </p:cNvPr>
          <p:cNvSpPr/>
          <p:nvPr/>
        </p:nvSpPr>
        <p:spPr>
          <a:xfrm>
            <a:off x="1100831" y="1600784"/>
            <a:ext cx="10497222" cy="3139892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שיטת 'מבוסס תוכן' – 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בהינתן שאילתא מהמשתמש המערכת מבצעת חישוב באמצעות</a:t>
            </a:r>
            <a:endParaRPr lang="en-US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cosine similarity</a:t>
            </a:r>
            <a:r>
              <a:rPr lang="he-IL" dirty="0">
                <a:solidFill>
                  <a:schemeClr val="tx1"/>
                </a:solidFill>
              </a:rPr>
              <a:t> לפריטים שברשותה* ומחזירה למשתמש את הפריטים שהכי "דומים" לשאילתא שלו.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‘</a:t>
            </a:r>
            <a:r>
              <a:rPr lang="en-US" dirty="0">
                <a:solidFill>
                  <a:schemeClr val="tx1"/>
                </a:solidFill>
              </a:rPr>
              <a:t>KNN</a:t>
            </a:r>
            <a:r>
              <a:rPr lang="he-IL" dirty="0">
                <a:solidFill>
                  <a:schemeClr val="tx1"/>
                </a:solidFill>
              </a:rPr>
              <a:t>' – 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solidFill>
                  <a:schemeClr val="tx1"/>
                </a:solidFill>
              </a:rPr>
              <a:t>אנחנו לוקחים דירוגים של כל אנימה שניתנו על ידי כל המשתמשים ומחשבים באמצעות </a:t>
            </a:r>
            <a:r>
              <a:rPr lang="en-US" dirty="0">
                <a:solidFill>
                  <a:schemeClr val="tx1"/>
                </a:solidFill>
              </a:rPr>
              <a:t>cosine similarity</a:t>
            </a:r>
            <a:r>
              <a:rPr lang="he-IL" dirty="0">
                <a:solidFill>
                  <a:schemeClr val="tx1"/>
                </a:solidFill>
              </a:rPr>
              <a:t> את ה'קירוב' של הפריטים לשאילתא של המשתמש על בסיס דירוג. לאחר מכן באמצעות </a:t>
            </a:r>
            <a:r>
              <a:rPr lang="en-US" dirty="0">
                <a:solidFill>
                  <a:schemeClr val="tx1"/>
                </a:solidFill>
              </a:rPr>
              <a:t>KNN</a:t>
            </a:r>
            <a:r>
              <a:rPr lang="he-IL" dirty="0">
                <a:solidFill>
                  <a:schemeClr val="tx1"/>
                </a:solidFill>
              </a:rPr>
              <a:t> המערכת לוקחת את 10 הפריטים הכי דומים ומציעה אותם למשתמש.</a:t>
            </a:r>
            <a:endParaRPr lang="he-IL" i="1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>
              <a:lnSpc>
                <a:spcPct val="150000"/>
              </a:lnSpc>
            </a:pPr>
            <a:endParaRPr lang="he-IL" dirty="0">
              <a:solidFill>
                <a:schemeClr val="tx1"/>
              </a:solidFill>
            </a:endParaRPr>
          </a:p>
          <a:p>
            <a:pPr algn="r" rtl="1"/>
            <a:r>
              <a:rPr lang="he-IL" sz="1400" dirty="0">
                <a:solidFill>
                  <a:schemeClr val="tx1"/>
                </a:solidFill>
              </a:rPr>
              <a:t>*- את אוסף הז'אנרים הנתון לכל אנימה, אנו מפרקים לייצוג וקטורי בודד ולאחר מכן מבצעים הרכבה של כל הוקטורים ששייכים לאותו אנימה.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1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113">
            <a:extLst>
              <a:ext uri="{FF2B5EF4-FFF2-40B4-BE49-F238E27FC236}">
                <a16:creationId xmlns:a16="http://schemas.microsoft.com/office/drawing/2014/main" xmlns="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xmlns="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xmlns="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xmlns="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52714672-7B25-4E74-AA44-3B13D10E22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" y="1467767"/>
            <a:ext cx="527304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21FFF39-DB4B-488D-8854-563FFAE083C9}"/>
              </a:ext>
            </a:extLst>
          </p:cNvPr>
          <p:cNvSpPr/>
          <p:nvPr/>
        </p:nvSpPr>
        <p:spPr>
          <a:xfrm>
            <a:off x="4021481" y="142303"/>
            <a:ext cx="3732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אופן הפעולה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522AD3C-0B20-4708-AAD6-B41D1B33E8C9}"/>
              </a:ext>
            </a:extLst>
          </p:cNvPr>
          <p:cNvSpPr/>
          <p:nvPr/>
        </p:nvSpPr>
        <p:spPr>
          <a:xfrm>
            <a:off x="2707288" y="924018"/>
            <a:ext cx="6026009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למשתמש מוצג תפריט בוא הוא יכול לבחור אחת מבין 3 אפשרויות: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E89DC7E-E017-4A00-BB40-C6D9E72ACE58}"/>
              </a:ext>
            </a:extLst>
          </p:cNvPr>
          <p:cNvSpPr/>
          <p:nvPr/>
        </p:nvSpPr>
        <p:spPr>
          <a:xfrm>
            <a:off x="1495296" y="4790336"/>
            <a:ext cx="7872391" cy="177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dirty="0"/>
              <a:t>הדאטה סטים שאנחנו משתמשים </a:t>
            </a:r>
            <a:r>
              <a:rPr lang="he-IL" dirty="0" smtClean="0"/>
              <a:t>בהם הם של "דירוגים" שבו יש את כלל הדירוגים של כל משתמש לכל אנימה לפי </a:t>
            </a:r>
            <a:r>
              <a:rPr lang="en-US" dirty="0" smtClean="0"/>
              <a:t>id</a:t>
            </a:r>
            <a:r>
              <a:rPr lang="he-IL" dirty="0" smtClean="0"/>
              <a:t>. ומאגר "אנימה" אשר מכיל  פרטים על כל אנימה כגון ה</a:t>
            </a:r>
            <a:r>
              <a:rPr lang="en-US" dirty="0" smtClean="0"/>
              <a:t>id</a:t>
            </a:r>
            <a:r>
              <a:rPr lang="he-IL" dirty="0" smtClean="0"/>
              <a:t>, שם, ז</a:t>
            </a:r>
            <a:r>
              <a:rPr lang="en-US" dirty="0" smtClean="0"/>
              <a:t>'</a:t>
            </a:r>
            <a:r>
              <a:rPr lang="he-IL" dirty="0" err="1" smtClean="0"/>
              <a:t>אנר</a:t>
            </a:r>
            <a:r>
              <a:rPr lang="he-IL" dirty="0" smtClean="0"/>
              <a:t>, סוג, דירוג וכמות משתמשים בקהילה.</a:t>
            </a:r>
            <a:endParaRPr lang="he-IL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בבחירת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אפשרות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preprocess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הפעולות הן: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על בסיסי הנתונים שלנו, קבצי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csv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מתבצע תהליך של "ניקוי" הדטא והשלמת מידע.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692EEF59-F89A-4E27-A64B-BE99D819AB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14" y="1458044"/>
            <a:ext cx="527304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ED97CF44-4E77-4EA2-9FF6-66D347DB8EAF}"/>
              </a:ext>
            </a:extLst>
          </p:cNvPr>
          <p:cNvSpPr/>
          <p:nvPr/>
        </p:nvSpPr>
        <p:spPr>
          <a:xfrm>
            <a:off x="5766475" y="2450237"/>
            <a:ext cx="542669" cy="3737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113">
            <a:extLst>
              <a:ext uri="{FF2B5EF4-FFF2-40B4-BE49-F238E27FC236}">
                <a16:creationId xmlns:a16="http://schemas.microsoft.com/office/drawing/2014/main" xmlns="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xmlns="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xmlns="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xmlns="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21FFF39-DB4B-488D-8854-563FFAE083C9}"/>
              </a:ext>
            </a:extLst>
          </p:cNvPr>
          <p:cNvSpPr/>
          <p:nvPr/>
        </p:nvSpPr>
        <p:spPr>
          <a:xfrm>
            <a:off x="4021481" y="142303"/>
            <a:ext cx="3732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אופן הפעולה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490FD2E-DE9A-4732-A475-2E03C7866047}"/>
              </a:ext>
            </a:extLst>
          </p:cNvPr>
          <p:cNvSpPr/>
          <p:nvPr/>
        </p:nvSpPr>
        <p:spPr>
          <a:xfrm>
            <a:off x="3045041" y="957700"/>
            <a:ext cx="8824403" cy="117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בבחירת אפשרות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Content Based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הפעולות הן: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המערכת מבקשת מהמשתמש להזין שם של אנימה כל מנת להציע לו אנימה דומה.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אלגוריתם למציאת פריטים רלוונטים על פי השאילתא של המשתמש מופעל ומוחזרות תוצאות.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41B156E-121A-4818-9963-72EABB09E3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0" y="2362801"/>
            <a:ext cx="5753063" cy="370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11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113">
            <a:extLst>
              <a:ext uri="{FF2B5EF4-FFF2-40B4-BE49-F238E27FC236}">
                <a16:creationId xmlns:a16="http://schemas.microsoft.com/office/drawing/2014/main" xmlns="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xmlns="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xmlns="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xmlns="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21FFF39-DB4B-488D-8854-563FFAE083C9}"/>
              </a:ext>
            </a:extLst>
          </p:cNvPr>
          <p:cNvSpPr/>
          <p:nvPr/>
        </p:nvSpPr>
        <p:spPr>
          <a:xfrm>
            <a:off x="4021481" y="142303"/>
            <a:ext cx="3732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אופן הפעולה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62921AB-88E1-4930-AC0C-15047A015644}"/>
              </a:ext>
            </a:extLst>
          </p:cNvPr>
          <p:cNvSpPr/>
          <p:nvPr/>
        </p:nvSpPr>
        <p:spPr>
          <a:xfrm>
            <a:off x="3036163" y="1065633"/>
            <a:ext cx="8859914" cy="117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בבחירת אפשרות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Nearest Neighbor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הפעולות הן: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המערכת מבקשת מהמשתמש להזין שם של אנימה כל מנת להציע לו אנימה דומה.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אלגוריתם למציאת פריטים רלוונטים על פי השאילתא של המשתמש מופעל ומוחזרות תוצאות.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65B83AC-B161-4496-B5BD-8612333222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3" y="2333014"/>
            <a:ext cx="5273040" cy="3985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80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807E79-73A0-458E-8C95-8FF9CB65E729}"/>
              </a:ext>
            </a:extLst>
          </p:cNvPr>
          <p:cNvSpPr/>
          <p:nvPr/>
        </p:nvSpPr>
        <p:spPr>
          <a:xfrm>
            <a:off x="3770998" y="140295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ניסויים ותוצאות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2C99AC-1DAA-45EF-B2DE-302536229418}"/>
              </a:ext>
            </a:extLst>
          </p:cNvPr>
          <p:cNvSpPr txBox="1"/>
          <p:nvPr/>
        </p:nvSpPr>
        <p:spPr>
          <a:xfrm>
            <a:off x="3455770" y="1090526"/>
            <a:ext cx="4980373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כעת נציג את תוצאות המערכת שלנו עבור 2 השיטות:</a:t>
            </a:r>
          </a:p>
          <a:p>
            <a:pPr algn="ctr" rtl="1"/>
            <a:r>
              <a:rPr lang="he-IL" b="1" u="sng" dirty="0"/>
              <a:t>קלט</a:t>
            </a:r>
            <a:r>
              <a:rPr lang="he-IL" dirty="0"/>
              <a:t>: </a:t>
            </a:r>
            <a:r>
              <a:rPr lang="en-US" dirty="0"/>
              <a:t>dragon ball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BEAD59-4803-40E9-8945-EDA7546CF467}"/>
              </a:ext>
            </a:extLst>
          </p:cNvPr>
          <p:cNvSpPr txBox="1"/>
          <p:nvPr/>
        </p:nvSpPr>
        <p:spPr>
          <a:xfrm>
            <a:off x="5945957" y="1934677"/>
            <a:ext cx="5933242" cy="4608889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xmlns="" id="{E81CC996-CA8F-4F23-A67B-CB0519D37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r="9957"/>
          <a:stretch/>
        </p:blipFill>
        <p:spPr>
          <a:xfrm>
            <a:off x="6096000" y="2049549"/>
            <a:ext cx="5633157" cy="4379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EADE88-0F29-46AF-95B7-C773EBE15539}"/>
              </a:ext>
            </a:extLst>
          </p:cNvPr>
          <p:cNvSpPr txBox="1"/>
          <p:nvPr/>
        </p:nvSpPr>
        <p:spPr>
          <a:xfrm>
            <a:off x="139960" y="2062485"/>
            <a:ext cx="5805997" cy="3845224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1BFCFF0D-51D8-41FE-A15B-7E6004F8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" t="2471" r="13034"/>
          <a:stretch/>
        </p:blipFill>
        <p:spPr>
          <a:xfrm>
            <a:off x="282222" y="2203305"/>
            <a:ext cx="5633156" cy="35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807E79-73A0-458E-8C95-8FF9CB65E729}"/>
              </a:ext>
            </a:extLst>
          </p:cNvPr>
          <p:cNvSpPr/>
          <p:nvPr/>
        </p:nvSpPr>
        <p:spPr>
          <a:xfrm>
            <a:off x="3770998" y="140295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ניסויים ותוצאות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2C99AC-1DAA-45EF-B2DE-302536229418}"/>
              </a:ext>
            </a:extLst>
          </p:cNvPr>
          <p:cNvSpPr txBox="1"/>
          <p:nvPr/>
        </p:nvSpPr>
        <p:spPr>
          <a:xfrm>
            <a:off x="5011413" y="1250581"/>
            <a:ext cx="186908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he-IL" b="1" u="sng" dirty="0"/>
              <a:t>קלט</a:t>
            </a:r>
            <a:r>
              <a:rPr lang="he-IL" dirty="0"/>
              <a:t>: </a:t>
            </a:r>
            <a:r>
              <a:rPr lang="en-US" dirty="0" err="1"/>
              <a:t>steinsgate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BEAD59-4803-40E9-8945-EDA7546CF467}"/>
              </a:ext>
            </a:extLst>
          </p:cNvPr>
          <p:cNvSpPr txBox="1"/>
          <p:nvPr/>
        </p:nvSpPr>
        <p:spPr>
          <a:xfrm>
            <a:off x="6217409" y="1909386"/>
            <a:ext cx="5933242" cy="4608889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EADE88-0F29-46AF-95B7-C773EBE15539}"/>
              </a:ext>
            </a:extLst>
          </p:cNvPr>
          <p:cNvSpPr txBox="1"/>
          <p:nvPr/>
        </p:nvSpPr>
        <p:spPr>
          <a:xfrm>
            <a:off x="41349" y="2062485"/>
            <a:ext cx="6364213" cy="3450548"/>
          </a:xfrm>
          <a:prstGeom prst="rect">
            <a:avLst/>
          </a:prstGeom>
          <a:solidFill>
            <a:schemeClr val="bg2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227CB550-EB8C-4B71-903F-D51E552C6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12652"/>
          <a:stretch/>
        </p:blipFill>
        <p:spPr>
          <a:xfrm>
            <a:off x="6405562" y="2062485"/>
            <a:ext cx="5569527" cy="428345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2544ECBB-AA9F-4A79-B0AE-6EB7A2AF19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4576"/>
          <a:stretch/>
        </p:blipFill>
        <p:spPr>
          <a:xfrm>
            <a:off x="77841" y="2234854"/>
            <a:ext cx="6217956" cy="30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229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545</Words>
  <Application>Microsoft Office PowerPoint</Application>
  <PresentationFormat>מסך רחב</PresentationFormat>
  <Paragraphs>78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noahsolomon666@gmail.com</cp:lastModifiedBy>
  <cp:revision>108</cp:revision>
  <dcterms:created xsi:type="dcterms:W3CDTF">2018-04-24T17:14:44Z</dcterms:created>
  <dcterms:modified xsi:type="dcterms:W3CDTF">2021-02-24T12:54:38Z</dcterms:modified>
</cp:coreProperties>
</file>